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sldIdLst>
    <p:sldId id="256" r:id="rId2"/>
    <p:sldId id="264" r:id="rId3"/>
    <p:sldId id="257" r:id="rId4"/>
    <p:sldId id="265" r:id="rId5"/>
    <p:sldId id="260" r:id="rId6"/>
    <p:sldId id="261" r:id="rId7"/>
    <p:sldId id="262" r:id="rId8"/>
    <p:sldId id="263" r:id="rId9"/>
    <p:sldId id="259" r:id="rId1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FF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 showGuides="1">
      <p:cViewPr varScale="1">
        <p:scale>
          <a:sx n="82" d="100"/>
          <a:sy n="82" d="100"/>
        </p:scale>
        <p:origin x="72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cie Zajíčková" userId="58c3673c0c94e44e" providerId="LiveId" clId="{8BDCB59F-1155-46C8-852F-56EABF9F6ECF}"/>
    <pc:docChg chg="modSld">
      <pc:chgData name="Lucie Zajíčková" userId="58c3673c0c94e44e" providerId="LiveId" clId="{8BDCB59F-1155-46C8-852F-56EABF9F6ECF}" dt="2023-11-05T21:08:44.548" v="43" actId="20577"/>
      <pc:docMkLst>
        <pc:docMk/>
      </pc:docMkLst>
      <pc:sldChg chg="modSp mod">
        <pc:chgData name="Lucie Zajíčková" userId="58c3673c0c94e44e" providerId="LiveId" clId="{8BDCB59F-1155-46C8-852F-56EABF9F6ECF}" dt="2023-11-05T21:07:19.556" v="39" actId="20577"/>
        <pc:sldMkLst>
          <pc:docMk/>
          <pc:sldMk cId="1153409876" sldId="262"/>
        </pc:sldMkLst>
        <pc:spChg chg="mod">
          <ac:chgData name="Lucie Zajíčková" userId="58c3673c0c94e44e" providerId="LiveId" clId="{8BDCB59F-1155-46C8-852F-56EABF9F6ECF}" dt="2023-11-05T21:07:19.556" v="39" actId="20577"/>
          <ac:spMkLst>
            <pc:docMk/>
            <pc:sldMk cId="1153409876" sldId="262"/>
            <ac:spMk id="3" creationId="{00000000-0000-0000-0000-000000000000}"/>
          </ac:spMkLst>
        </pc:spChg>
      </pc:sldChg>
      <pc:sldChg chg="modSp mod">
        <pc:chgData name="Lucie Zajíčková" userId="58c3673c0c94e44e" providerId="LiveId" clId="{8BDCB59F-1155-46C8-852F-56EABF9F6ECF}" dt="2023-11-05T21:08:44.548" v="43" actId="20577"/>
        <pc:sldMkLst>
          <pc:docMk/>
          <pc:sldMk cId="2522875782" sldId="263"/>
        </pc:sldMkLst>
        <pc:graphicFrameChg chg="modGraphic">
          <ac:chgData name="Lucie Zajíčková" userId="58c3673c0c94e44e" providerId="LiveId" clId="{8BDCB59F-1155-46C8-852F-56EABF9F6ECF}" dt="2023-11-05T21:08:44.548" v="43" actId="20577"/>
          <ac:graphicFrameMkLst>
            <pc:docMk/>
            <pc:sldMk cId="2522875782" sldId="263"/>
            <ac:graphicFrameMk id="7" creationId="{00000000-0000-0000-0000-000000000000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46792C-216A-44C6-8217-682C4A7093D6}" type="datetimeFigureOut">
              <a:rPr lang="cs-CZ" smtClean="0"/>
              <a:t>03.11.2023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AC61F0-C974-4B11-900A-83EAD5A10E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9781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C4B73-47BE-4254-BB6C-D73139FD66E5}" type="datetime1">
              <a:rPr lang="cs-CZ" smtClean="0"/>
              <a:t>03.11.2023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F53ED-6DF2-45F1-9745-BBC69C0473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678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AB9D3-F3CC-4D75-8C99-68FDF17CE4D2}" type="datetime1">
              <a:rPr lang="cs-CZ" smtClean="0"/>
              <a:t>03.11.2023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F53ED-6DF2-45F1-9745-BBC69C0473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135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AA2DC-2A38-4DF1-90D1-20CE2A4D6894}" type="datetime1">
              <a:rPr lang="cs-CZ" smtClean="0"/>
              <a:t>03.11.2023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F53ED-6DF2-45F1-9745-BBC69C0473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0756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A9181-812C-45C7-94B6-B35E41CFBBD6}" type="datetime1">
              <a:rPr lang="cs-CZ" smtClean="0"/>
              <a:t>03.11.2023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F53ED-6DF2-45F1-9745-BBC69C0473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211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FBA5A-16E7-44FA-B4AE-5C484AFD8E06}" type="datetime1">
              <a:rPr lang="cs-CZ" smtClean="0"/>
              <a:t>03.11.2023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F53ED-6DF2-45F1-9745-BBC69C0473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567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BC566-E141-4EC0-BE7C-45F9C610B697}" type="datetime1">
              <a:rPr lang="cs-CZ" smtClean="0"/>
              <a:t>03.11.2023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F53ED-6DF2-45F1-9745-BBC69C0473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6663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FE22C-019B-4EA3-92D2-0C441D7270CF}" type="datetime1">
              <a:rPr lang="cs-CZ" smtClean="0"/>
              <a:t>03.11.2023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F53ED-6DF2-45F1-9745-BBC69C0473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0433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01D7A-2FFA-498E-96B3-1DB2A4C0F252}" type="datetime1">
              <a:rPr lang="cs-CZ" smtClean="0"/>
              <a:t>03.11.2023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F53ED-6DF2-45F1-9745-BBC69C0473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8365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55B52-D49E-41A1-9BB7-722E18E429BE}" type="datetime1">
              <a:rPr lang="cs-CZ" smtClean="0"/>
              <a:t>03.11.2023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F53ED-6DF2-45F1-9745-BBC69C0473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3033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2AA9B-20D1-421A-954A-224D6155F196}" type="datetime1">
              <a:rPr lang="cs-CZ" smtClean="0"/>
              <a:t>03.11.2023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F53ED-6DF2-45F1-9745-BBC69C0473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2933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17854-8ED6-4A98-A52A-33FC02B87514}" type="datetime1">
              <a:rPr lang="cs-CZ" smtClean="0"/>
              <a:t>03.11.2023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F53ED-6DF2-45F1-9745-BBC69C0473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686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670C94-35E5-4BAA-8277-D25B277BE5A0}" type="datetime1">
              <a:rPr lang="cs-CZ" smtClean="0"/>
              <a:t>03.11.2023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FF53ED-6DF2-45F1-9745-BBC69C047373}" type="slidenum">
              <a:rPr lang="cs-CZ" smtClean="0"/>
              <a:t>‹#›</a:t>
            </a:fld>
            <a:endParaRPr lang="cs-CZ" dirty="0"/>
          </a:p>
        </p:txBody>
      </p:sp>
      <p:pic>
        <p:nvPicPr>
          <p:cNvPr id="11" name="Obrázek 10"/>
          <p:cNvPicPr>
            <a:picLocks noChangeAspect="1"/>
          </p:cNvPicPr>
          <p:nvPr userDrawn="1"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18675" y="6018979"/>
            <a:ext cx="1075764" cy="70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501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33CCFF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FFCC66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FFCC66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FFCC66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FFCC66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FFCC66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8336" y="-34453"/>
            <a:ext cx="5543305" cy="6904486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53452" y="2895600"/>
            <a:ext cx="7676148" cy="2667000"/>
          </a:xfrm>
        </p:spPr>
        <p:txBody>
          <a:bodyPr>
            <a:normAutofit fontScale="90000"/>
          </a:bodyPr>
          <a:lstStyle/>
          <a:p>
            <a:pPr algn="l"/>
            <a:r>
              <a:rPr lang="cs-CZ" sz="6600" dirty="0"/>
              <a:t>OSLAVY</a:t>
            </a:r>
            <a:br>
              <a:rPr lang="cs-CZ" sz="6600" dirty="0"/>
            </a:br>
            <a:r>
              <a:rPr lang="cs-CZ" sz="6600" dirty="0"/>
              <a:t>TEAMBUILDINGY</a:t>
            </a:r>
            <a:br>
              <a:rPr lang="cs-CZ" sz="6600" dirty="0"/>
            </a:br>
            <a:r>
              <a:rPr lang="cs-CZ" sz="6600" dirty="0"/>
              <a:t>FIREMNÍ AKCE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94441" y="1026694"/>
            <a:ext cx="9144000" cy="1629420"/>
          </a:xfrm>
        </p:spPr>
        <p:txBody>
          <a:bodyPr>
            <a:normAutofit/>
          </a:bodyPr>
          <a:lstStyle/>
          <a:p>
            <a:pPr algn="l"/>
            <a:r>
              <a:rPr lang="cs-CZ" sz="7200" dirty="0"/>
              <a:t>NABÍDKA</a:t>
            </a:r>
          </a:p>
        </p:txBody>
      </p:sp>
    </p:spTree>
    <p:extLst>
      <p:ext uri="{BB962C8B-B14F-4D97-AF65-F5344CB8AC3E}">
        <p14:creationId xmlns:p14="http://schemas.microsoft.com/office/powerpoint/2010/main" val="33605585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UMÍME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89857" y="1590870"/>
            <a:ext cx="8120743" cy="4648200"/>
          </a:xfrm>
        </p:spPr>
        <p:txBody>
          <a:bodyPr>
            <a:normAutofit/>
          </a:bodyPr>
          <a:lstStyle/>
          <a:p>
            <a:r>
              <a:rPr lang="cs-CZ" dirty="0"/>
              <a:t>Chcete se pobavit s kolegy a poznat se jinak než v kanceláři?</a:t>
            </a:r>
          </a:p>
          <a:p>
            <a:r>
              <a:rPr lang="cs-CZ" dirty="0"/>
              <a:t>Hledáte originální program pro vaši akci?</a:t>
            </a:r>
          </a:p>
          <a:p>
            <a:r>
              <a:rPr lang="cs-CZ" dirty="0"/>
              <a:t>Sháníte vhodný prostor pro oslavu dětí?</a:t>
            </a:r>
          </a:p>
          <a:p>
            <a:endParaRPr lang="cs-CZ" sz="1200" dirty="0"/>
          </a:p>
          <a:p>
            <a:pPr marL="0" indent="0" algn="ctr">
              <a:buNone/>
            </a:pPr>
            <a:r>
              <a:rPr lang="cs-CZ" sz="3200" dirty="0">
                <a:solidFill>
                  <a:srgbClr val="33CCFF"/>
                </a:solidFill>
              </a:rPr>
              <a:t>VYUŽIJTE MOŽNOSTI SPOJENÍ ÚNIKOVÉ HRY A SPOLEČENSKÝCH PROSTOR PRO DALŠÍ PROGRAM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F53ED-6DF2-45F1-9745-BBC69C047373}" type="slidenum">
              <a:rPr lang="cs-CZ" smtClean="0"/>
              <a:t>2</a:t>
            </a:fld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BCCF7AB9-F829-C05A-C622-F53AFBDF65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599" y="1564723"/>
            <a:ext cx="2743201" cy="2057401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AFC9BD0A-D7FA-24B0-692E-F3F93B3A51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4138611"/>
            <a:ext cx="2743201" cy="2057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137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5 </a:t>
            </a:r>
            <a:r>
              <a:rPr lang="cs-CZ" dirty="0" err="1"/>
              <a:t>únikovek</a:t>
            </a:r>
            <a:r>
              <a:rPr lang="cs-CZ" dirty="0"/>
              <a:t> = 25 osob za 1h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508214"/>
            <a:ext cx="7969898" cy="2681232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cs-CZ" sz="2400" dirty="0">
                <a:solidFill>
                  <a:srgbClr val="33CCFF"/>
                </a:solidFill>
              </a:rPr>
              <a:t>Holešovice nabízí tato témata únikových her:</a:t>
            </a:r>
          </a:p>
          <a:p>
            <a:pPr marL="0" indent="0" algn="just">
              <a:buNone/>
            </a:pPr>
            <a:r>
              <a:rPr lang="cs-CZ" sz="2400" dirty="0"/>
              <a:t>Agent 007</a:t>
            </a:r>
          </a:p>
          <a:p>
            <a:pPr marL="0" indent="0" algn="just">
              <a:buNone/>
            </a:pPr>
            <a:r>
              <a:rPr lang="cs-CZ" sz="2400" dirty="0"/>
              <a:t>Kryštof Kolumbus</a:t>
            </a:r>
          </a:p>
          <a:p>
            <a:pPr marL="0" indent="0" algn="just">
              <a:buNone/>
            </a:pPr>
            <a:r>
              <a:rPr lang="cs-CZ" sz="2400" dirty="0"/>
              <a:t>Al </a:t>
            </a:r>
            <a:r>
              <a:rPr lang="cs-CZ" sz="2400" dirty="0" err="1"/>
              <a:t>Capone</a:t>
            </a:r>
            <a:endParaRPr lang="cs-CZ" sz="2400" dirty="0"/>
          </a:p>
          <a:p>
            <a:pPr marL="0" indent="0" algn="just">
              <a:buNone/>
            </a:pPr>
            <a:r>
              <a:rPr lang="cs-CZ" sz="2400" dirty="0"/>
              <a:t>Buddhova stopa</a:t>
            </a:r>
          </a:p>
          <a:p>
            <a:pPr marL="0" indent="0" algn="just">
              <a:buNone/>
            </a:pPr>
            <a:r>
              <a:rPr lang="cs-CZ" sz="2400" dirty="0"/>
              <a:t>Gulliverova cesta</a:t>
            </a:r>
          </a:p>
          <a:p>
            <a:pPr marL="0" indent="0" algn="just">
              <a:buNone/>
            </a:pPr>
            <a:endParaRPr lang="cs-CZ" sz="2400" dirty="0"/>
          </a:p>
          <a:p>
            <a:pPr marL="0" indent="0" algn="just">
              <a:buNone/>
            </a:pPr>
            <a:endParaRPr lang="cs-CZ" sz="2400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F53ED-6DF2-45F1-9745-BBC69C047373}" type="slidenum">
              <a:rPr lang="cs-CZ" smtClean="0"/>
              <a:t>3</a:t>
            </a:fld>
            <a:endParaRPr lang="cs-CZ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AF7D7ECA-7E4C-A3C4-4182-FA9D546BDF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9095" y="365125"/>
            <a:ext cx="2871237" cy="1913680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B0F3A557-E06B-82FC-E80C-982CE14CBB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005" y="4337438"/>
            <a:ext cx="2612571" cy="1741279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9BF5DD08-07B4-AAD3-225D-C56757B79FB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9543" y="4337438"/>
            <a:ext cx="2871239" cy="1615072"/>
          </a:xfrm>
          <a:prstGeom prst="rect">
            <a:avLst/>
          </a:prstGeom>
        </p:spPr>
      </p:pic>
      <p:pic>
        <p:nvPicPr>
          <p:cNvPr id="21" name="Obrázek 20">
            <a:extLst>
              <a:ext uri="{FF2B5EF4-FFF2-40B4-BE49-F238E27FC236}">
                <a16:creationId xmlns:a16="http://schemas.microsoft.com/office/drawing/2014/main" id="{234EB26C-D296-F419-A759-98DFDC9893A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9095" y="2437284"/>
            <a:ext cx="2871238" cy="1615072"/>
          </a:xfrm>
          <a:prstGeom prst="rect">
            <a:avLst/>
          </a:prstGeom>
        </p:spPr>
      </p:pic>
      <p:pic>
        <p:nvPicPr>
          <p:cNvPr id="23" name="Obrázek 22">
            <a:extLst>
              <a:ext uri="{FF2B5EF4-FFF2-40B4-BE49-F238E27FC236}">
                <a16:creationId xmlns:a16="http://schemas.microsoft.com/office/drawing/2014/main" id="{96A1C3D8-EA44-55DD-D412-97DBC1D40AE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337437"/>
            <a:ext cx="2612571" cy="1741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8603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733384" cy="931830"/>
          </a:xfrm>
        </p:spPr>
        <p:txBody>
          <a:bodyPr/>
          <a:lstStyle/>
          <a:p>
            <a:r>
              <a:rPr lang="cs-CZ" dirty="0"/>
              <a:t>Karlín nabízí tato témata: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296956"/>
            <a:ext cx="4349620" cy="237798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sz="2400" dirty="0"/>
              <a:t>Upíří hrobka</a:t>
            </a:r>
          </a:p>
          <a:p>
            <a:pPr marL="0" indent="0" algn="just">
              <a:buNone/>
            </a:pPr>
            <a:r>
              <a:rPr lang="cs-CZ" sz="2400" dirty="0"/>
              <a:t>Doupě neřesti</a:t>
            </a:r>
          </a:p>
          <a:p>
            <a:pPr marL="0" indent="0" algn="just">
              <a:buNone/>
            </a:pPr>
            <a:r>
              <a:rPr lang="cs-CZ" sz="2400" dirty="0" err="1"/>
              <a:t>Maphia</a:t>
            </a:r>
            <a:r>
              <a:rPr lang="cs-CZ" sz="2400" dirty="0"/>
              <a:t> game</a:t>
            </a:r>
          </a:p>
          <a:p>
            <a:pPr marL="0" indent="0" algn="just">
              <a:buNone/>
            </a:pPr>
            <a:r>
              <a:rPr lang="cs-CZ" sz="2400" dirty="0" err="1"/>
              <a:t>Jungle</a:t>
            </a:r>
            <a:endParaRPr lang="cs-CZ" sz="2400" dirty="0"/>
          </a:p>
          <a:p>
            <a:pPr marL="0" indent="0" algn="just">
              <a:buNone/>
            </a:pPr>
            <a:r>
              <a:rPr lang="cs-CZ" sz="2400" dirty="0" err="1"/>
              <a:t>Zlobr</a:t>
            </a:r>
            <a:endParaRPr lang="cs-CZ" sz="2400" dirty="0"/>
          </a:p>
          <a:p>
            <a:pPr marL="0" indent="0" algn="just">
              <a:buNone/>
            </a:pPr>
            <a:endParaRPr lang="cs-CZ" sz="2400" dirty="0"/>
          </a:p>
          <a:p>
            <a:pPr marL="0" indent="0" algn="just">
              <a:buNone/>
            </a:pPr>
            <a:endParaRPr lang="cs-CZ" sz="2400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F53ED-6DF2-45F1-9745-BBC69C047373}" type="slidenum">
              <a:rPr lang="cs-CZ" smtClean="0"/>
              <a:t>4</a:t>
            </a:fld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39AB47F-2FA6-78BA-C392-D478A62ABA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348" y="3674939"/>
            <a:ext cx="3184137" cy="2108974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4D74BB71-1CFF-81C3-CFEF-83BCE3CCCD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978" y="885301"/>
            <a:ext cx="3412287" cy="2265638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33298F2C-A3B9-6C84-9E13-D352AC303D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2814" y="3674939"/>
            <a:ext cx="3267733" cy="2180667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807C862D-6FF5-E289-245C-49D81F48337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978" y="3674939"/>
            <a:ext cx="3412287" cy="2288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911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PROSTOR  PRO  ZÁBAVU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1334" y="1582900"/>
            <a:ext cx="5004666" cy="1131076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cs-CZ" dirty="0"/>
              <a:t>Společenská místnost </a:t>
            </a:r>
            <a:br>
              <a:rPr lang="cs-CZ" dirty="0"/>
            </a:br>
            <a:r>
              <a:rPr lang="cs-CZ" dirty="0"/>
              <a:t>v Karlíně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F53ED-6DF2-45F1-9745-BBC69C047373}" type="slidenum">
              <a:rPr lang="cs-CZ" smtClean="0"/>
              <a:t>5</a:t>
            </a:fld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1334" y="2727524"/>
            <a:ext cx="4553686" cy="3037308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BF0FFA98-714F-98F2-EBD4-4E82069C0C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4056" y="2727524"/>
            <a:ext cx="4049744" cy="3037308"/>
          </a:xfrm>
          <a:prstGeom prst="rect">
            <a:avLst/>
          </a:prstGeom>
        </p:spPr>
      </p:pic>
      <p:sp>
        <p:nvSpPr>
          <p:cNvPr id="15" name="TextovéPole 14">
            <a:extLst>
              <a:ext uri="{FF2B5EF4-FFF2-40B4-BE49-F238E27FC236}">
                <a16:creationId xmlns:a16="http://schemas.microsoft.com/office/drawing/2014/main" id="{C1FC9994-4E0D-A3EF-FA93-9D4DA781FBAE}"/>
              </a:ext>
            </a:extLst>
          </p:cNvPr>
          <p:cNvSpPr txBox="1"/>
          <p:nvPr/>
        </p:nvSpPr>
        <p:spPr>
          <a:xfrm>
            <a:off x="7304056" y="1517786"/>
            <a:ext cx="40497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rgbClr val="FFCC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Společenské prostory v Holešovicích</a:t>
            </a:r>
          </a:p>
        </p:txBody>
      </p:sp>
    </p:spTree>
    <p:extLst>
      <p:ext uri="{BB962C8B-B14F-4D97-AF65-F5344CB8AC3E}">
        <p14:creationId xmlns:p14="http://schemas.microsoft.com/office/powerpoint/2010/main" val="25267646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JEŠTĚ UMÍME NABÍDNOUT: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567543"/>
            <a:ext cx="10972800" cy="4788807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cs-CZ" dirty="0">
                <a:solidFill>
                  <a:srgbClr val="33CCFF"/>
                </a:solidFill>
              </a:rPr>
              <a:t>Catering</a:t>
            </a:r>
            <a:r>
              <a:rPr lang="cs-CZ" dirty="0"/>
              <a:t> dle požadavků – malé oslavy i větší rauty</a:t>
            </a:r>
          </a:p>
          <a:p>
            <a:pPr>
              <a:spcAft>
                <a:spcPts val="1200"/>
              </a:spcAft>
            </a:pPr>
            <a:r>
              <a:rPr lang="cs-CZ" dirty="0">
                <a:solidFill>
                  <a:srgbClr val="33CCFF"/>
                </a:solidFill>
              </a:rPr>
              <a:t>Výzdobu</a:t>
            </a:r>
            <a:r>
              <a:rPr lang="cs-CZ" dirty="0"/>
              <a:t> - balónky, girlandy, firemní loga či bannery</a:t>
            </a:r>
          </a:p>
          <a:p>
            <a:pPr>
              <a:spcAft>
                <a:spcPts val="1200"/>
              </a:spcAft>
            </a:pPr>
            <a:r>
              <a:rPr lang="cs-CZ" dirty="0">
                <a:solidFill>
                  <a:srgbClr val="33CCFF"/>
                </a:solidFill>
              </a:rPr>
              <a:t>Foto i video </a:t>
            </a:r>
            <a:r>
              <a:rPr lang="cs-CZ" dirty="0"/>
              <a:t>dokumentaci a další služby dle dohody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F53ED-6DF2-45F1-9745-BBC69C047373}" type="slidenum">
              <a:rPr lang="cs-CZ" smtClean="0"/>
              <a:t>6</a:t>
            </a:fld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C5AC15D-0899-5687-E695-D8EE52CF27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4035490"/>
            <a:ext cx="2743200" cy="1828800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A9F5B64E-7CBB-C815-45AC-FBB4F84F6F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1960" y="4035490"/>
            <a:ext cx="2805545" cy="1866207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589AFD09-3423-1418-AE92-FFE47D2924F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495" y="4074039"/>
            <a:ext cx="2805545" cy="1827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6863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10695"/>
            <a:ext cx="10515600" cy="1325563"/>
          </a:xfrm>
        </p:spPr>
        <p:txBody>
          <a:bodyPr/>
          <a:lstStyle/>
          <a:p>
            <a:r>
              <a:rPr lang="cs-CZ" dirty="0"/>
              <a:t>PRO VĚTŠÍ SKUPINY	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444625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cs-CZ" sz="2700" dirty="0"/>
              <a:t>Pro velké teambuildingy nabízíme pronájem blízké kavárny či salonků v docházkové vzdálenosti</a:t>
            </a:r>
            <a:br>
              <a:rPr lang="cs-CZ" sz="2700" dirty="0"/>
            </a:br>
            <a:endParaRPr lang="cs-CZ" sz="2700" dirty="0"/>
          </a:p>
          <a:p>
            <a:pPr marL="271440" lvl="1" indent="-270720">
              <a:lnSpc>
                <a:spcPct val="100000"/>
              </a:lnSpc>
              <a:spcAft>
                <a:spcPts val="1200"/>
              </a:spcAft>
              <a:buClr>
                <a:srgbClr val="FFCC66"/>
              </a:buClr>
              <a:buFont typeface="Arial"/>
              <a:buChar char="•"/>
            </a:pPr>
            <a:r>
              <a:rPr lang="cs-CZ" sz="2700" spc="-1" dirty="0"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Her se může zúčastnit až 27 osob v jeden čas a poté se prostřídat. Za 3h tak odbavíme téměř 60 osob</a:t>
            </a:r>
            <a:br>
              <a:rPr lang="cs-CZ" sz="2700" spc="-1" dirty="0"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</a:br>
            <a:endParaRPr lang="cs-CZ" sz="2700" spc="-1" dirty="0">
              <a:uFill>
                <a:solidFill>
                  <a:srgbClr val="FFFFFF"/>
                </a:solidFill>
              </a:uFill>
              <a:latin typeface="Verdana"/>
              <a:ea typeface="Verdana"/>
            </a:endParaRPr>
          </a:p>
          <a:p>
            <a:pPr marL="271440" lvl="1" indent="-270720">
              <a:lnSpc>
                <a:spcPct val="100000"/>
              </a:lnSpc>
              <a:spcAft>
                <a:spcPts val="1200"/>
              </a:spcAft>
              <a:buClr>
                <a:srgbClr val="FFCC66"/>
              </a:buClr>
              <a:buFont typeface="Arial"/>
              <a:buChar char="•"/>
            </a:pPr>
            <a:r>
              <a:rPr lang="cs-CZ" sz="2700" spc="-1" dirty="0"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Sdělte nám vaše představy a my dokážeme i nemožné</a:t>
            </a:r>
            <a:endParaRPr lang="cs-CZ" sz="2700" spc="-1" dirty="0"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F53ED-6DF2-45F1-9745-BBC69C047373}" type="slidenum">
              <a:rPr lang="cs-CZ" smtClean="0"/>
              <a:t>7</a:t>
            </a:fld>
            <a:endParaRPr lang="cs-CZ"/>
          </a:p>
        </p:txBody>
      </p:sp>
      <p:sp>
        <p:nvSpPr>
          <p:cNvPr id="8" name="CustomShape 2"/>
          <p:cNvSpPr/>
          <p:nvPr/>
        </p:nvSpPr>
        <p:spPr>
          <a:xfrm>
            <a:off x="1003979" y="5057192"/>
            <a:ext cx="2352088" cy="111500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90000"/>
              </a:lnSpc>
            </a:pPr>
            <a:endParaRPr lang="cs-CZ" sz="2000" spc="-1" dirty="0">
              <a:solidFill>
                <a:srgbClr val="33CCFF"/>
              </a:solidFill>
              <a:uFill>
                <a:solidFill>
                  <a:srgbClr val="FFFFFF"/>
                </a:solidFill>
              </a:uFill>
              <a:latin typeface="Verdana"/>
              <a:ea typeface="Verdana"/>
            </a:endParaRPr>
          </a:p>
        </p:txBody>
      </p:sp>
      <p:sp>
        <p:nvSpPr>
          <p:cNvPr id="9" name="CustomShape 2"/>
          <p:cNvSpPr/>
          <p:nvPr/>
        </p:nvSpPr>
        <p:spPr>
          <a:xfrm>
            <a:off x="4404049" y="5057192"/>
            <a:ext cx="2819711" cy="111110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90000"/>
              </a:lnSpc>
            </a:pPr>
            <a:endParaRPr lang="cs-CZ" sz="2000" spc="-1" dirty="0">
              <a:solidFill>
                <a:srgbClr val="33CCFF"/>
              </a:solidFill>
              <a:uFill>
                <a:solidFill>
                  <a:srgbClr val="FFFFFF"/>
                </a:solidFill>
              </a:uFill>
              <a:latin typeface="Verdana"/>
              <a:ea typeface="Verdana"/>
            </a:endParaRPr>
          </a:p>
          <a:p>
            <a:pPr algn="just">
              <a:lnSpc>
                <a:spcPct val="100000"/>
              </a:lnSpc>
            </a:pPr>
            <a:endParaRPr lang="cs-CZ" sz="1100" b="0" strike="noStrike" spc="-1" dirty="0">
              <a:solidFill>
                <a:srgbClr val="FFCC66"/>
              </a:solidFill>
              <a:uFill>
                <a:solidFill>
                  <a:srgbClr val="FFFFFF"/>
                </a:solidFill>
              </a:uFill>
              <a:latin typeface="Verdana"/>
              <a:ea typeface="Verdana"/>
            </a:endParaRPr>
          </a:p>
          <a:p>
            <a:pPr algn="ctr">
              <a:lnSpc>
                <a:spcPct val="100000"/>
              </a:lnSpc>
            </a:pPr>
            <a:r>
              <a:rPr lang="cs-CZ" sz="1600" spc="-1" dirty="0">
                <a:solidFill>
                  <a:srgbClr val="FFCC66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 </a:t>
            </a:r>
            <a:endParaRPr lang="cs-CZ" sz="16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" name="CustomShape 2"/>
          <p:cNvSpPr/>
          <p:nvPr/>
        </p:nvSpPr>
        <p:spPr>
          <a:xfrm>
            <a:off x="8854842" y="5309118"/>
            <a:ext cx="2352088" cy="122979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90000"/>
              </a:lnSpc>
            </a:pPr>
            <a:endParaRPr lang="cs-CZ" sz="2000" spc="-1" dirty="0">
              <a:solidFill>
                <a:srgbClr val="33CCFF"/>
              </a:solidFill>
              <a:uFill>
                <a:solidFill>
                  <a:srgbClr val="FFFFFF"/>
                </a:solidFill>
              </a:uFill>
              <a:latin typeface="Verdana"/>
              <a:ea typeface="Verdana"/>
            </a:endParaRPr>
          </a:p>
          <a:p>
            <a:pPr algn="just">
              <a:lnSpc>
                <a:spcPct val="100000"/>
              </a:lnSpc>
            </a:pPr>
            <a:endParaRPr lang="cs-CZ" sz="1050" b="0" strike="noStrike" spc="-1" dirty="0">
              <a:solidFill>
                <a:srgbClr val="FFCC66"/>
              </a:solidFill>
              <a:uFill>
                <a:solidFill>
                  <a:srgbClr val="FFFFFF"/>
                </a:solidFill>
              </a:uFill>
              <a:latin typeface="Verdana"/>
              <a:ea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1534098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22499"/>
          </a:xfrm>
        </p:spPr>
        <p:txBody>
          <a:bodyPr/>
          <a:lstStyle/>
          <a:p>
            <a:r>
              <a:rPr lang="cs-CZ" dirty="0"/>
              <a:t>CENOVÁ NABÍDKA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F53ED-6DF2-45F1-9745-BBC69C047373}" type="slidenum">
              <a:rPr lang="cs-CZ" smtClean="0"/>
              <a:t>8</a:t>
            </a:fld>
            <a:endParaRPr lang="cs-CZ"/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9134086"/>
              </p:ext>
            </p:extLst>
          </p:nvPr>
        </p:nvGraphicFramePr>
        <p:xfrm>
          <a:off x="838201" y="1287624"/>
          <a:ext cx="10515599" cy="4207013"/>
        </p:xfrm>
        <a:graphic>
          <a:graphicData uri="http://schemas.openxmlformats.org/drawingml/2006/table">
            <a:tbl>
              <a:tblPr/>
              <a:tblGrid>
                <a:gridCol w="36000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816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339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1690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i="0" u="none" strike="noStrike" dirty="0">
                          <a:solidFill>
                            <a:srgbClr val="FFD966"/>
                          </a:solidFill>
                          <a:effectLst/>
                          <a:latin typeface="Verdana" panose="020B0604030504040204" pitchFamily="34" charset="0"/>
                        </a:rPr>
                        <a:t>Nabídka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i="0" u="none" strike="noStrike" dirty="0">
                          <a:solidFill>
                            <a:srgbClr val="FFD966"/>
                          </a:solidFill>
                          <a:effectLst/>
                          <a:latin typeface="Verdana" panose="020B0604030504040204" pitchFamily="34" charset="0"/>
                        </a:rPr>
                        <a:t>Podrobnosti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1" i="0" u="none" strike="noStrike" dirty="0">
                          <a:solidFill>
                            <a:srgbClr val="FFD966"/>
                          </a:solidFill>
                          <a:effectLst/>
                          <a:latin typeface="Verdana" panose="020B0604030504040204" pitchFamily="34" charset="0"/>
                        </a:rPr>
                        <a:t>Cena vč. DPH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1489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 dirty="0">
                          <a:solidFill>
                            <a:srgbClr val="33CCCC"/>
                          </a:solidFill>
                          <a:effectLst/>
                          <a:latin typeface="Verdana" panose="020B0604030504040204" pitchFamily="34" charset="0"/>
                        </a:rPr>
                        <a:t>Úniková hra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 dirty="0">
                          <a:solidFill>
                            <a:srgbClr val="33CCCC"/>
                          </a:solidFill>
                          <a:effectLst/>
                          <a:latin typeface="Verdana" panose="020B0604030504040204" pitchFamily="34" charset="0"/>
                        </a:rPr>
                        <a:t>Hra je ideální pro 4-5 hráčů. Některé jsou i pro 6 osob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 dirty="0">
                          <a:solidFill>
                            <a:srgbClr val="33CCCC"/>
                          </a:solidFill>
                          <a:effectLst/>
                          <a:latin typeface="Verdana" panose="020B0604030504040204" pitchFamily="34" charset="0"/>
                        </a:rPr>
                        <a:t>od 1 200 Kč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2374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 dirty="0">
                          <a:solidFill>
                            <a:srgbClr val="33CCCC"/>
                          </a:solidFill>
                          <a:effectLst/>
                          <a:latin typeface="Verdana" panose="020B0604030504040204" pitchFamily="34" charset="0"/>
                        </a:rPr>
                        <a:t>Společenská místnost pro oslavu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 dirty="0">
                          <a:solidFill>
                            <a:srgbClr val="33CCCC"/>
                          </a:solidFill>
                          <a:effectLst/>
                          <a:latin typeface="Verdana" panose="020B0604030504040204" pitchFamily="34" charset="0"/>
                        </a:rPr>
                        <a:t>Zahrnuje přípravu místnosti, využití na 2 hodiny, plastové nádobí (talířky, kelímky, tácky, příbory), závěrečný úklid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 dirty="0">
                          <a:solidFill>
                            <a:srgbClr val="33CCCC"/>
                          </a:solidFill>
                          <a:effectLst/>
                          <a:latin typeface="Verdana" panose="020B0604030504040204" pitchFamily="34" charset="0"/>
                        </a:rPr>
                        <a:t>800,00 Kč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1489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 dirty="0">
                          <a:solidFill>
                            <a:srgbClr val="33CCCC"/>
                          </a:solidFill>
                          <a:effectLst/>
                          <a:latin typeface="Verdana" panose="020B0604030504040204" pitchFamily="34" charset="0"/>
                        </a:rPr>
                        <a:t>Společenská místnost pro teambuilding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 dirty="0">
                          <a:solidFill>
                            <a:srgbClr val="33CCCC"/>
                          </a:solidFill>
                          <a:effectLst/>
                          <a:latin typeface="Verdana" panose="020B0604030504040204" pitchFamily="34" charset="0"/>
                        </a:rPr>
                        <a:t>Uzavření her pro soukromé účely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 dirty="0">
                          <a:solidFill>
                            <a:srgbClr val="33CCCC"/>
                          </a:solidFill>
                          <a:effectLst/>
                          <a:latin typeface="Verdana" panose="020B0604030504040204" pitchFamily="34" charset="0"/>
                        </a:rPr>
                        <a:t>Dle dohody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1489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 dirty="0">
                          <a:solidFill>
                            <a:srgbClr val="33CCCC"/>
                          </a:solidFill>
                          <a:effectLst/>
                          <a:latin typeface="Verdana" panose="020B0604030504040204" pitchFamily="34" charset="0"/>
                        </a:rPr>
                        <a:t>Catering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0" u="none" strike="noStrike" dirty="0">
                          <a:solidFill>
                            <a:srgbClr val="33CCCC"/>
                          </a:solidFill>
                          <a:effectLst/>
                          <a:latin typeface="Verdana" panose="020B0604030504040204" pitchFamily="34" charset="0"/>
                        </a:rPr>
                        <a:t>Dle po</a:t>
                      </a:r>
                      <a:r>
                        <a:rPr lang="cs-CZ" sz="1200" b="0" i="0" u="none" strike="noStrike" dirty="0">
                          <a:solidFill>
                            <a:srgbClr val="33CCCC"/>
                          </a:solidFill>
                          <a:effectLst/>
                          <a:latin typeface="Verdana" panose="020B0604030504040204" pitchFamily="34" charset="0"/>
                        </a:rPr>
                        <a:t>dle požadavků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 dirty="0">
                          <a:solidFill>
                            <a:srgbClr val="33CCCC"/>
                          </a:solidFill>
                          <a:effectLst/>
                          <a:latin typeface="Verdana" panose="020B0604030504040204" pitchFamily="34" charset="0"/>
                        </a:rPr>
                        <a:t>od 2 000,-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1489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 dirty="0">
                          <a:solidFill>
                            <a:srgbClr val="33CCCC"/>
                          </a:solidFill>
                          <a:effectLst/>
                          <a:latin typeface="Verdana" panose="020B0604030504040204" pitchFamily="34" charset="0"/>
                        </a:rPr>
                        <a:t>Degustace vína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0" i="0" u="none" strike="noStrike" dirty="0">
                          <a:solidFill>
                            <a:srgbClr val="33CCCC"/>
                          </a:solidFill>
                          <a:effectLst/>
                          <a:latin typeface="Verdana" panose="020B0604030504040204" pitchFamily="34" charset="0"/>
                        </a:rPr>
                        <a:t>Dle poptávky (jakostní vína - </a:t>
                      </a:r>
                      <a:r>
                        <a:rPr lang="pl-PL" sz="1200" b="0" i="0" u="none" strike="noStrike">
                          <a:solidFill>
                            <a:srgbClr val="33CCCC"/>
                          </a:solidFill>
                          <a:effectLst/>
                          <a:latin typeface="Verdana" panose="020B0604030504040204" pitchFamily="34" charset="0"/>
                        </a:rPr>
                        <a:t>od 200</a:t>
                      </a:r>
                      <a:r>
                        <a:rPr lang="pl-PL" sz="1200" b="0" i="0" u="none" strike="noStrike" dirty="0">
                          <a:solidFill>
                            <a:srgbClr val="33CCCC"/>
                          </a:solidFill>
                          <a:effectLst/>
                          <a:latin typeface="Verdana" panose="020B0604030504040204" pitchFamily="34" charset="0"/>
                        </a:rPr>
                        <a:t>,-/lahev)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 dirty="0">
                          <a:solidFill>
                            <a:srgbClr val="33CCCC"/>
                          </a:solidFill>
                          <a:effectLst/>
                          <a:latin typeface="Verdana" panose="020B0604030504040204" pitchFamily="34" charset="0"/>
                        </a:rPr>
                        <a:t>od 3 000,-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1489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 dirty="0">
                          <a:solidFill>
                            <a:srgbClr val="33CCCC"/>
                          </a:solidFill>
                          <a:effectLst/>
                          <a:latin typeface="Verdana" panose="020B0604030504040204" pitchFamily="34" charset="0"/>
                        </a:rPr>
                        <a:t>Fotograf / </a:t>
                      </a:r>
                      <a:r>
                        <a:rPr lang="cs-CZ" sz="1200" b="0" i="0" u="none" strike="noStrike" dirty="0" err="1">
                          <a:solidFill>
                            <a:srgbClr val="33CCCC"/>
                          </a:solidFill>
                          <a:effectLst/>
                          <a:latin typeface="Verdana" panose="020B0604030504040204" pitchFamily="34" charset="0"/>
                        </a:rPr>
                        <a:t>fotobox</a:t>
                      </a:r>
                      <a:endParaRPr lang="cs-CZ" sz="1200" b="0" i="0" u="none" strike="noStrike" dirty="0">
                        <a:solidFill>
                          <a:srgbClr val="33CCCC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0" i="0" u="none" strike="noStrike" dirty="0">
                          <a:solidFill>
                            <a:srgbClr val="33CCCC"/>
                          </a:solidFill>
                          <a:effectLst/>
                          <a:latin typeface="Verdana" panose="020B0604030504040204" pitchFamily="34" charset="0"/>
                        </a:rPr>
                        <a:t>Služba na 3 a více hodin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 dirty="0">
                          <a:solidFill>
                            <a:srgbClr val="33CCCC"/>
                          </a:solidFill>
                          <a:effectLst/>
                          <a:latin typeface="Verdana" panose="020B0604030504040204" pitchFamily="34" charset="0"/>
                        </a:rPr>
                        <a:t>od 4 000/ od 7 500,-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1489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>
                          <a:solidFill>
                            <a:srgbClr val="33CCCC"/>
                          </a:solidFill>
                          <a:effectLst/>
                          <a:latin typeface="Verdana" panose="020B0604030504040204" pitchFamily="34" charset="0"/>
                        </a:rPr>
                        <a:t>Tematická výzdoba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 dirty="0">
                          <a:solidFill>
                            <a:srgbClr val="33CCCC"/>
                          </a:solidFill>
                          <a:effectLst/>
                          <a:latin typeface="Verdana" panose="020B0604030504040204" pitchFamily="34" charset="0"/>
                        </a:rPr>
                        <a:t>Dle požadavků (obvykle balónky, girlandy)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 dirty="0">
                          <a:solidFill>
                            <a:srgbClr val="33CCCC"/>
                          </a:solidFill>
                          <a:effectLst/>
                          <a:latin typeface="Verdana" panose="020B0604030504040204" pitchFamily="34" charset="0"/>
                        </a:rPr>
                        <a:t>od 200,-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5880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i="0" u="none" strike="noStrike">
                          <a:solidFill>
                            <a:srgbClr val="FFD966"/>
                          </a:solidFill>
                          <a:effectLst/>
                          <a:latin typeface="Verdana" panose="020B0604030504040204" pitchFamily="34" charset="0"/>
                        </a:rPr>
                        <a:t>CENA CELKEM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i="0" u="none" strike="noStrike" dirty="0">
                          <a:solidFill>
                            <a:srgbClr val="FFD966"/>
                          </a:solidFill>
                          <a:effectLst/>
                          <a:latin typeface="Verdana" panose="020B0604030504040204" pitchFamily="34" charset="0"/>
                        </a:rPr>
                        <a:t>Odvíjí se dle konkrétních požadavků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cs-CZ" sz="1200" b="1" i="0" u="none" strike="noStrike" dirty="0">
                        <a:solidFill>
                          <a:srgbClr val="FFD966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28757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92324" y="3615612"/>
            <a:ext cx="10607351" cy="1833465"/>
          </a:xfrm>
        </p:spPr>
        <p:txBody>
          <a:bodyPr/>
          <a:lstStyle/>
          <a:p>
            <a:pPr algn="ctr">
              <a:spcAft>
                <a:spcPts val="1800"/>
              </a:spcAft>
            </a:pPr>
            <a:r>
              <a:rPr lang="cs-CZ" sz="5400" dirty="0"/>
              <a:t>DĚKUJEME ZA POPTÁVKU</a:t>
            </a:r>
            <a:br>
              <a:rPr lang="cs-CZ" dirty="0"/>
            </a:br>
            <a:r>
              <a:rPr lang="cs-CZ" sz="4400" dirty="0">
                <a:solidFill>
                  <a:srgbClr val="FFCC66"/>
                </a:solidFill>
              </a:rPr>
              <a:t>info@unikovehryvpraze.cz</a:t>
            </a:r>
            <a:r>
              <a:rPr lang="cs-CZ" sz="4800" dirty="0">
                <a:solidFill>
                  <a:srgbClr val="FFCC66"/>
                </a:solidFill>
              </a:rPr>
              <a:t>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F53ED-6DF2-45F1-9745-BBC69C047373}" type="slidenum">
              <a:rPr lang="cs-CZ" smtClean="0"/>
              <a:t>9</a:t>
            </a:fld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41780A37-9CE7-D6A0-CF04-34948BC318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114" y="576631"/>
            <a:ext cx="8403771" cy="2852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84399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3426</TotalTime>
  <Words>325</Words>
  <Application>Microsoft Office PowerPoint</Application>
  <PresentationFormat>Širokoúhlá obrazovka</PresentationFormat>
  <Paragraphs>71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3" baseType="lpstr">
      <vt:lpstr>Arial</vt:lpstr>
      <vt:lpstr>Calibri</vt:lpstr>
      <vt:lpstr>Verdana</vt:lpstr>
      <vt:lpstr>Motiv Office</vt:lpstr>
      <vt:lpstr>OSLAVY TEAMBUILDINGY FIREMNÍ AKCE</vt:lpstr>
      <vt:lpstr>CO UMÍME</vt:lpstr>
      <vt:lpstr>5 únikovek = 25 osob za 1h</vt:lpstr>
      <vt:lpstr>Karlín nabízí tato témata: </vt:lpstr>
      <vt:lpstr>PROSTOR  PRO  ZÁBAVU</vt:lpstr>
      <vt:lpstr>CO JEŠTĚ UMÍME NABÍDNOUT:</vt:lpstr>
      <vt:lpstr>PRO VĚTŠÍ SKUPINY </vt:lpstr>
      <vt:lpstr>CENOVÁ NABÍDKA</vt:lpstr>
      <vt:lpstr>DĚKUJEME ZA POPTÁVKU info@unikovehryvpraze.cz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NAROZENINOVÁ OSLAVA</dc:title>
  <dc:creator>eliskavorbova</dc:creator>
  <cp:lastModifiedBy>Lucie Zajíčková</cp:lastModifiedBy>
  <cp:revision>33</cp:revision>
  <dcterms:created xsi:type="dcterms:W3CDTF">2018-02-11T19:36:54Z</dcterms:created>
  <dcterms:modified xsi:type="dcterms:W3CDTF">2023-11-05T21:08:49Z</dcterms:modified>
</cp:coreProperties>
</file>